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920ec4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上分点1 爱因斯坦相对论的两条基本假设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d64898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上分点2 时间延缓效应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f9af64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上分点3 长度收缩效应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4712ea4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上分点4 经典力学与相对论、量子理论的关系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a3c9610e7?vop=1&amp;pid=4712ea452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9_1#a3c9610e7.bracket?vop=1&amp;pid=4712ea452&amp;color=0,0,0&amp;vpa=6&amp;bbb=1"/>
          <p:cNvSpPr/>
          <p:nvPr/>
        </p:nvSpPr>
        <p:spPr>
          <a:xfrm>
            <a:off x="4087273" y="1504950"/>
            <a:ext cx="496888" cy="3633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sp>
        <p:nvSpPr>
          <p:cNvPr id="4" name="QC_5_BD.18_2#a3c9610e7.choices?vop=1&amp;pid=4712ea452&amp;color=0,0,0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以牛顿运动定律为基础的经典力学没有存在的价值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物理学的发展，使人们认识到经典力学有它的适用范围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相对论和量子力学的出现是对经典力学的否定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经典力学对处理低速运动的宏观物体具有相当高的正确性</a:t>
            </a:r>
            <a:endParaRPr lang="en-US" altLang="zh-CN" sz="1800" dirty="0"/>
          </a:p>
        </p:txBody>
      </p:sp>
      <p:sp>
        <p:nvSpPr>
          <p:cNvPr id="5" name="QC_5_AS.20_1#a3c9610e7?vop=1&amp;pid=4712ea452&amp;color=0,0,0&amp;bbb=1&amp;hb=1"/>
          <p:cNvSpPr/>
          <p:nvPr/>
        </p:nvSpPr>
        <p:spPr>
          <a:xfrm>
            <a:off x="832104" y="3573780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【解析】物理学的发展，使人们认识到经典力学有它的适用范围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，以牛顿运动定律为基础的经典力学适用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于处理宏观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、低速物体的运动，具有相当高的正确性，在生产、生活以及科技中有着广泛的应用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，有其存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在的价值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，故A错误，B、D正确；虽然相对论和量子力学更加深入、科学地认识自然规律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，它们是科学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的进步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，但并不是对经典力学的否定，故C错误.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36554df5.fixed?pid=e5fa3aff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236554df5.fixed?pid=e5fa3aff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第5节</a:t>
            </a:r>
            <a:r>
              <a:rPr lang="en-US" altLang="zh-CN" sz="3200" b="0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相对论时空观与牛顿力学的局限性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30158b158?vop=1&amp;pid=d920ec416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下列关于狭义相对论的两个基本假设的说法中正确的是(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30158b158.bracket?vop=1&amp;pid=d920ec416&amp;color=0,0,0&amp;vpa=1"/>
          <p:cNvSpPr/>
          <p:nvPr/>
        </p:nvSpPr>
        <p:spPr>
          <a:xfrm>
            <a:off x="6805072" y="1504950"/>
            <a:ext cx="331788" cy="3633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_2#30158b158.choices?vop=1&amp;pid=d920ec416&amp;color=0,0,0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爱因斯坦相对性原理是狭义相对论的两个基本假设之一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质量增大是狭义相对论的两个基本假设之一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时间延缓是狭义相对论的两个基本假设之一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长度缩短是狭义相对论的两个基本假设之一</a:t>
            </a:r>
            <a:endParaRPr lang="en-US" altLang="zh-CN" sz="1800" dirty="0"/>
          </a:p>
        </p:txBody>
      </p:sp>
      <p:sp>
        <p:nvSpPr>
          <p:cNvPr id="5" name="QC_5_AS.3_1#30158b158?vop=1&amp;pid=d920ec416&amp;color=0,0,0&amp;bbb=1"/>
          <p:cNvSpPr/>
          <p:nvPr/>
        </p:nvSpPr>
        <p:spPr>
          <a:xfrm>
            <a:off x="832104" y="3529965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【解析】狭义相对论的两个基本假设是爱因斯坦相对性原理和光速不变原理，故A正确，B、C、D错误.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10a2e125b?vop=1&amp;pid=8d6489884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接近光速飞行的飞船和地球上各有一只相同的铯原子钟，飞船和地球上的人观测这两只钟的快慢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列说法正确的有(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5_1#10a2e125b.bracket?vop=1&amp;pid=8d6489884&amp;color=0,0,0&amp;vpa=2"/>
          <p:cNvSpPr/>
          <p:nvPr/>
        </p:nvSpPr>
        <p:spPr>
          <a:xfrm>
            <a:off x="2615660" y="1917765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4_2#10a2e125b.choices?vop=1&amp;pid=8d6489884&amp;color=0,0,0&amp;bbb=1"/>
          <p:cNvSpPr/>
          <p:nvPr/>
        </p:nvSpPr>
        <p:spPr>
          <a:xfrm>
            <a:off x="832104" y="2330007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飞船上的人观测到地球上的钟较慢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飞船上的人观测到飞船上的钟较慢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观测到两只钟并没有区别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地球上的人观测到地球上的钟较慢</a:t>
            </a:r>
            <a:endParaRPr lang="en-US" altLang="zh-CN" sz="1800" dirty="0"/>
          </a:p>
        </p:txBody>
      </p:sp>
      <p:sp>
        <p:nvSpPr>
          <p:cNvPr id="5" name="QC_5_AS.6_1#10a2e125b?vop=1&amp;pid=8d6489884&amp;color=0,0,0&amp;bbb=1&amp;hb=1"/>
          <p:cNvSpPr/>
          <p:nvPr/>
        </p:nvSpPr>
        <p:spPr>
          <a:xfrm>
            <a:off x="832104" y="3149792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【解析】飞船上的人是以飞船为参考系，故地球是高速运动的，根据爱因斯坦狭义相对论的延缓效应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，飞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船上的人观测到地球上的钟较慢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，飞船上的钟较快，故A正确，B、C错误；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地球上的人以地球为参考系，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认为飞船高速运动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，根据爱因斯坦狭义相对论的延缓效应，地球上的人观测到飞船上的钟较慢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，地球上的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钟较快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10a2e125b?vop=1&amp;pid=8d6489884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时间延缓效应是在两个不同惯性系中进行时间比较的一种效应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不是时钟的结构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精度或因运</a:t>
            </a:r>
            <a:endParaRPr lang="en-US" altLang="zh-CN" sz="18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动而发生了改变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而是在不同参考系中对时间的观测效应</a:t>
            </a:r>
            <a:r>
              <a:rPr lang="en-US" altLang="zh-CN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4c2ce37e2?vop=1&amp;pid=8d6489884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为三个完全相同的时钟，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放在水平地面上，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分别放在以速度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向同一方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向飞行的两枚火箭上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则地面的观察者认为走得最慢的钟为(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8_1#4c2ce37e2?vop=1&amp;pid=8d648988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1" b="-55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8_2#4c2ce37e2?vop=1&amp;pid=8d6489884&amp;color=0,0,0&amp;tib=255,255,255&amp;ii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0773" y="2806321"/>
            <a:ext cx="86868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8_2#4c2ce37e2?vop=1&amp;pid=8d6489884&amp;color=0,0,0&amp;tib=255,255,255&amp;iip=2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6885" y="2285938"/>
            <a:ext cx="90525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8_2#4c2ce37e2?vop=1&amp;pid=8d6489884&amp;color=0,0,0&amp;tib=255,255,255&amp;iip=3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1284" y="2285938"/>
            <a:ext cx="90525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AN.9_1#4c2ce37e2.bracket?vop=1&amp;pid=8d6489884&amp;color=0,0,0&amp;vpa=3"/>
          <p:cNvSpPr/>
          <p:nvPr/>
        </p:nvSpPr>
        <p:spPr>
          <a:xfrm>
            <a:off x="8159528" y="1917765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8_3#4c2ce37e2.choices?vop=1&amp;pid=8d6489884&amp;color=0,0,0&amp;bbb=1"/>
              <p:cNvSpPr/>
              <p:nvPr/>
            </p:nvSpPr>
            <p:spPr>
              <a:xfrm>
                <a:off x="832104" y="3163445"/>
                <a:ext cx="10533888" cy="36068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12695" algn="l"/>
                    <a:tab pos="4987290" algn="l"/>
                    <a:tab pos="7461885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无法确定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8_3#4c2ce37e2.choices?vop=1&amp;pid=8d64898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3445"/>
                <a:ext cx="10533888" cy="360680"/>
              </a:xfrm>
              <a:prstGeom prst="rect">
                <a:avLst/>
              </a:prstGeom>
              <a:blipFill rotWithShape="1">
                <a:blip r:embed="rId5"/>
                <a:stretch>
                  <a:fillRect l="-2" t="-141" r="1" b="-12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5_AS.10_1#4c2ce37e2?vop=1&amp;pid=8d6489884&amp;color=0,0,0&amp;bbb=1&amp;hb=1"/>
              <p:cNvSpPr/>
              <p:nvPr/>
            </p:nvSpPr>
            <p:spPr>
              <a:xfrm>
                <a:off x="832104" y="3527935"/>
                <a:ext cx="10533888" cy="14592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【解析】根据时间延缓效应公式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(</m:t>
                                </m:r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𝑐</m:t>
                                    </m:r>
                                  </m:den>
                                </m:f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可知，相对于观察者的速度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越大，其上的时间进程越慢，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放在地面上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，在地面上的人看来，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钟没有变化；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两钟放在两个火箭上，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根据爱因斯坦相对论可知，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变慢，由于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钟更慢，所以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钟最快，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钟最慢，故C正确.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C_5_AS.10_1#4c2ce37e2?vop=1&amp;pid=8d648988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7935"/>
                <a:ext cx="10533888" cy="1459230"/>
              </a:xfrm>
              <a:prstGeom prst="rect">
                <a:avLst/>
              </a:prstGeom>
              <a:blipFill rotWithShape="1">
                <a:blip r:embed="rId6"/>
                <a:stretch>
                  <a:fillRect l="-2" t="-35" r="1" b="-26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75a8dedd2?vop=1&amp;pid=bf9af6492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惯性系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中有一静止的边长为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的正方形（轮廓如虚线框所示），从相对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系沿如图中所示方向以接近光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速飞行的飞行器上测得该正方形的图像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（灰色区域）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1_1#75a8dedd2?vop=1&amp;pid=bf9af649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-282" b="-55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75a8dedd2.bracket?vop=1&amp;pid=bf9af6492&amp;color=0,0,0&amp;vpa=4"/>
          <p:cNvSpPr/>
          <p:nvPr/>
        </p:nvSpPr>
        <p:spPr>
          <a:xfrm>
            <a:off x="6501860" y="1917765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_2#75a8dedd2.choices?vop=1&amp;pid=bf9af6492&amp;color=0,0,0&amp;bbb=1"/>
          <p:cNvSpPr/>
          <p:nvPr/>
        </p:nvSpPr>
        <p:spPr>
          <a:xfrm>
            <a:off x="832104" y="2410017"/>
            <a:ext cx="10531904" cy="795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7100"/>
              </a:lnSpc>
              <a:tabLst>
                <a:tab pos="2699385" algn="l"/>
                <a:tab pos="5373370" algn="l"/>
                <a:tab pos="804799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9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9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9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9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5_BD.11_2#75a8dedd2.choice_image?vop=1&amp;pid=bf9af6492&amp;color=0,0,0&amp;tib=255,255,255&amp;iip=4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625" y="2411097"/>
            <a:ext cx="57607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11_2#75a8dedd2.choice_image?vop=1&amp;pid=bf9af6492&amp;color=0,0,0&amp;tib=255,255,255&amp;iip=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0547" y="2411097"/>
            <a:ext cx="57607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1_2#75a8dedd2.choice_image?vop=1&amp;pid=bf9af6492&amp;color=0,0,0&amp;tib=255,255,255&amp;iip=6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4693" y="2411097"/>
            <a:ext cx="57607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1_2#75a8dedd2.choice_image?vop=1&amp;pid=bf9af6492&amp;color=0,0,0&amp;tib=255,255,255&amp;iip=7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08" y="2411097"/>
            <a:ext cx="57607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5_AS.13_1#75a8dedd2?vop=1&amp;pid=bf9af6492&amp;color=0,0,0&amp;bbb=1"/>
          <p:cNvSpPr/>
          <p:nvPr/>
        </p:nvSpPr>
        <p:spPr>
          <a:xfrm>
            <a:off x="832104" y="3272664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【解析】由相对论长度收缩效应可知运动方向上的边长变短，垂直运动方向的边长不变，故C正确.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9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5dd898cac?vop=1&amp;pid=bf9af6492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将一根长木棒沿着火车行驶的方向平放在车厢内.一个站在站台上的人，测量该木棒的长度，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为光速，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4_1#5dd898cac?vop=1&amp;pid=bf9af649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-987" b="-55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5dd898cac.bracket?vop=1&amp;pid=bf9af6492&amp;color=0,0,0&amp;vpa=5"/>
          <p:cNvSpPr/>
          <p:nvPr/>
        </p:nvSpPr>
        <p:spPr>
          <a:xfrm>
            <a:off x="2844260" y="1917765"/>
            <a:ext cx="331788" cy="3538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anose="020B0503020204020204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5dd898cac.choices?vop=1&amp;pid=bf9af6492&amp;color=0,0,0&amp;bbb=1"/>
              <p:cNvSpPr/>
              <p:nvPr/>
            </p:nvSpPr>
            <p:spPr>
              <a:xfrm>
                <a:off x="832104" y="2283017"/>
                <a:ext cx="10533888" cy="16084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时测得的长度小于火车速度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时测得的长度等于火车速度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时测得的长度大于火车速度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时测得的长度等于火车速度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时测得的长度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4_2#5dd898cac.choices?vop=1&amp;pid=bf9af649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1608455"/>
              </a:xfrm>
              <a:prstGeom prst="rect">
                <a:avLst/>
              </a:prstGeom>
              <a:blipFill rotWithShape="1">
                <a:blip r:embed="rId2"/>
                <a:stretch>
                  <a:fillRect l="-2" t="-12" r="1" b="-26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6_1#5dd898cac?vop=1&amp;pid=bf9af6492&amp;color=0,0,0&amp;bbb=1&amp;hb=1"/>
              <p:cNvSpPr/>
              <p:nvPr/>
            </p:nvSpPr>
            <p:spPr>
              <a:xfrm>
                <a:off x="832104" y="3883217"/>
                <a:ext cx="10533888" cy="97663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【解析】根据长度收缩效应公式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，可知火车运动的速度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越大，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所测长木棒的长度越小，</a:t>
                </a:r>
                <a:endParaRPr lang="en-US" altLang="zh-CN" sz="18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6_1#5dd898cac?vop=1&amp;pid=bf9af649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83217"/>
                <a:ext cx="10533888" cy="976630"/>
              </a:xfrm>
              <a:prstGeom prst="rect">
                <a:avLst/>
              </a:prstGeom>
              <a:blipFill rotWithShape="1">
                <a:blip r:embed="rId3"/>
                <a:stretch>
                  <a:fillRect l="-2" t="-20" r="1" b="-40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7_1#5dd898cac?vop=1&amp;pid=bf9af6492&amp;color=0,0,0&amp;bt=1&amp;bbb=1"/>
              <p:cNvSpPr/>
              <p:nvPr/>
            </p:nvSpPr>
            <p:spPr>
              <a:xfrm>
                <a:off x="832104" y="1512000"/>
                <a:ext cx="10533888" cy="223075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长度收缩效应的规律及判定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物体静止长度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和运动长度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之间的关系为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𝑣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相对于地面以速度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运动的物体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从地面上看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沿着运动方向上的长度变短了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速度越大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变短得越多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在垂直于运动方向上的长度不变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EX.17_1#5dd898cac?vop=1&amp;pid=bf9af649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230755"/>
              </a:xfrm>
              <a:prstGeom prst="rect">
                <a:avLst/>
              </a:prstGeom>
              <a:blipFill rotWithShape="1">
                <a:blip r:embed="rId1"/>
                <a:stretch>
                  <a:fillRect l="-2" t="-3" r="1" b="-19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1820</Words>
  <Application>WPS 演示</Application>
  <PresentationFormat>宽屏</PresentationFormat>
  <Paragraphs>84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Arial (正文)</vt:lpstr>
      <vt:lpstr>Arial (正文)</vt:lpstr>
      <vt:lpstr>楷体</vt:lpstr>
      <vt:lpstr>Cambria Math</vt:lpstr>
      <vt:lpstr>Cambria Math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心底</cp:lastModifiedBy>
  <cp:revision>4</cp:revision>
  <dcterms:created xsi:type="dcterms:W3CDTF">2025-10-29T06:15:00Z</dcterms:created>
  <dcterms:modified xsi:type="dcterms:W3CDTF">2025-10-31T07:08:03Z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7FFA4EC3F5C24AE389F80C9725227FEE_12</vt:lpwstr>
  </property>
  <property fmtid="{D5CDD505-2E9C-101B-9397-08002B2CF9AE}" pid="3" name="KSOProductBuildVer">
    <vt:lpwstr>2052-12.1.0.23125</vt:lpwstr>
  </property>
</Properties>
</file>